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10"/>
  </p:handoutMasterIdLst>
  <p:sldIdLst>
    <p:sldId id="284" r:id="rId3"/>
    <p:sldId id="258" r:id="rId4"/>
    <p:sldId id="265" r:id="rId5"/>
    <p:sldId id="311" r:id="rId6"/>
    <p:sldId id="312" r:id="rId8"/>
    <p:sldId id="259" r:id="rId9"/>
  </p:sldIdLst>
  <p:sldSz cx="12192000" cy="6858000"/>
  <p:notesSz cx="6858000" cy="9144000"/>
  <p:embeddedFontLst>
    <p:embeddedFont>
      <p:font typeface="MiSans" panose="00000500000000000000" charset="-122"/>
      <p:regular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C5E"/>
    <a:srgbClr val="CD1A19"/>
    <a:srgbClr val="C5A48D"/>
    <a:srgbClr val="9B846C"/>
    <a:srgbClr val="C0A68D"/>
    <a:srgbClr val="0F1931"/>
    <a:srgbClr val="313C5D"/>
    <a:srgbClr val="666666"/>
    <a:srgbClr val="E0EEF5"/>
    <a:srgbClr val="0D2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5026" autoAdjust="0"/>
  </p:normalViewPr>
  <p:slideViewPr>
    <p:cSldViewPr snapToGrid="0">
      <p:cViewPr>
        <p:scale>
          <a:sx n="125" d="100"/>
          <a:sy n="125" d="100"/>
        </p:scale>
        <p:origin x="186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7.xml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 dirty="0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 dirty="0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39500" t="-57441" b="-789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4271316" y="4608450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3057580" y="1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0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669925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66670" y="0"/>
            <a:ext cx="1062533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矩形 4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l="-10500" t="-25818" r="-10500" b="-1624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0553553">
            <a:off x="3962447" y="-1563085"/>
            <a:ext cx="8993361" cy="9368100"/>
          </a:xfrm>
          <a:custGeom>
            <a:avLst/>
            <a:gdLst>
              <a:gd name="connsiteX0" fmla="*/ 0 w 8993361"/>
              <a:gd name="connsiteY0" fmla="*/ 0 h 9368100"/>
              <a:gd name="connsiteX1" fmla="*/ 8993361 w 8993361"/>
              <a:gd name="connsiteY1" fmla="*/ 2825381 h 9368100"/>
              <a:gd name="connsiteX2" fmla="*/ 6937881 w 8993361"/>
              <a:gd name="connsiteY2" fmla="*/ 9368100 h 9368100"/>
              <a:gd name="connsiteX3" fmla="*/ 6937879 w 8993361"/>
              <a:gd name="connsiteY3" fmla="*/ 9368099 h 9368100"/>
              <a:gd name="connsiteX4" fmla="*/ 8993359 w 8993361"/>
              <a:gd name="connsiteY4" fmla="*/ 2825381 h 9368100"/>
              <a:gd name="connsiteX5" fmla="*/ 0 w 8993361"/>
              <a:gd name="connsiteY5" fmla="*/ 1 h 9368100"/>
              <a:gd name="connsiteX6" fmla="*/ 0 w 8993361"/>
              <a:gd name="connsiteY6" fmla="*/ 0 h 93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3361" h="9368100">
                <a:moveTo>
                  <a:pt x="0" y="0"/>
                </a:moveTo>
                <a:lnTo>
                  <a:pt x="8993361" y="2825381"/>
                </a:lnTo>
                <a:lnTo>
                  <a:pt x="6937881" y="9368100"/>
                </a:lnTo>
                <a:lnTo>
                  <a:pt x="6937879" y="9368099"/>
                </a:lnTo>
                <a:lnTo>
                  <a:pt x="8993359" y="282538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9609002" y="0"/>
            <a:ext cx="2582998" cy="3075882"/>
          </a:xfrm>
          <a:custGeom>
            <a:avLst/>
            <a:gdLst>
              <a:gd name="connsiteX0" fmla="*/ 0 w 2582998"/>
              <a:gd name="connsiteY0" fmla="*/ 0 h 3075882"/>
              <a:gd name="connsiteX1" fmla="*/ 2582998 w 2582998"/>
              <a:gd name="connsiteY1" fmla="*/ 0 h 3075882"/>
              <a:gd name="connsiteX2" fmla="*/ 2582998 w 2582998"/>
              <a:gd name="connsiteY2" fmla="*/ 3075882 h 3075882"/>
              <a:gd name="connsiteX3" fmla="*/ 2455256 w 2582998"/>
              <a:gd name="connsiteY3" fmla="*/ 2783535 h 3075882"/>
              <a:gd name="connsiteX4" fmla="*/ 88856 w 2582998"/>
              <a:gd name="connsiteY4" fmla="*/ 59750 h 307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998" h="3075882">
                <a:moveTo>
                  <a:pt x="0" y="0"/>
                </a:moveTo>
                <a:lnTo>
                  <a:pt x="2582998" y="0"/>
                </a:lnTo>
                <a:lnTo>
                  <a:pt x="2582998" y="3075882"/>
                </a:lnTo>
                <a:lnTo>
                  <a:pt x="2455256" y="2783535"/>
                </a:lnTo>
                <a:cubicBezTo>
                  <a:pt x="1943610" y="1718353"/>
                  <a:pt x="1129269" y="800405"/>
                  <a:pt x="88856" y="597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flipV="1">
            <a:off x="0" y="1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flipH="1">
            <a:off x="-3" y="3516452"/>
            <a:ext cx="4821609" cy="3583830"/>
          </a:xfrm>
          <a:custGeom>
            <a:avLst/>
            <a:gdLst>
              <a:gd name="connsiteX0" fmla="*/ 61538 w 4821609"/>
              <a:gd name="connsiteY0" fmla="*/ 3578164 h 3583830"/>
              <a:gd name="connsiteX1" fmla="*/ 17604 w 4821609"/>
              <a:gd name="connsiteY1" fmla="*/ 3581134 h 3583830"/>
              <a:gd name="connsiteX2" fmla="*/ 0 w 4821609"/>
              <a:gd name="connsiteY2" fmla="*/ 3583830 h 3583830"/>
              <a:gd name="connsiteX3" fmla="*/ 4821609 w 4821609"/>
              <a:gd name="connsiteY3" fmla="*/ 0 h 3583830"/>
              <a:gd name="connsiteX4" fmla="*/ 4536596 w 4821609"/>
              <a:gd name="connsiteY4" fmla="*/ 412188 h 3583830"/>
              <a:gd name="connsiteX5" fmla="*/ 1111478 w 4821609"/>
              <a:gd name="connsiteY5" fmla="*/ 3339091 h 3583830"/>
              <a:gd name="connsiteX6" fmla="*/ 970734 w 4821609"/>
              <a:gd name="connsiteY6" fmla="*/ 3386318 h 3583830"/>
              <a:gd name="connsiteX7" fmla="*/ 1152767 w 4821609"/>
              <a:gd name="connsiteY7" fmla="*/ 3331643 h 3583830"/>
              <a:gd name="connsiteX8" fmla="*/ 4747844 w 4821609"/>
              <a:gd name="connsiteY8" fmla="*/ 1029027 h 3583830"/>
              <a:gd name="connsiteX9" fmla="*/ 4821609 w 4821609"/>
              <a:gd name="connsiteY9" fmla="*/ 957367 h 35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1609" h="3583830">
                <a:moveTo>
                  <a:pt x="61538" y="3578164"/>
                </a:moveTo>
                <a:lnTo>
                  <a:pt x="17604" y="3581134"/>
                </a:lnTo>
                <a:lnTo>
                  <a:pt x="0" y="3583830"/>
                </a:lnTo>
                <a:close/>
                <a:moveTo>
                  <a:pt x="4821609" y="0"/>
                </a:moveTo>
                <a:lnTo>
                  <a:pt x="4536596" y="412188"/>
                </a:lnTo>
                <a:cubicBezTo>
                  <a:pt x="3488263" y="1867225"/>
                  <a:pt x="2308790" y="2892181"/>
                  <a:pt x="1111478" y="3339091"/>
                </a:cubicBezTo>
                <a:lnTo>
                  <a:pt x="970734" y="3386318"/>
                </a:lnTo>
                <a:lnTo>
                  <a:pt x="1152767" y="3331643"/>
                </a:lnTo>
                <a:cubicBezTo>
                  <a:pt x="2337576" y="2937116"/>
                  <a:pt x="3560797" y="2146074"/>
                  <a:pt x="4747844" y="1029027"/>
                </a:cubicBezTo>
                <a:lnTo>
                  <a:pt x="4821609" y="9573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11803" t="-38418" r="-6345" b="-161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3057580" y="2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669925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1283895">
            <a:off x="5053281" y="4413573"/>
            <a:ext cx="7246780" cy="2095828"/>
          </a:xfrm>
          <a:custGeom>
            <a:avLst/>
            <a:gdLst>
              <a:gd name="connsiteX0" fmla="*/ 7246780 w 7246780"/>
              <a:gd name="connsiteY0" fmla="*/ 0 h 2095828"/>
              <a:gd name="connsiteX1" fmla="*/ 7119585 w 7246780"/>
              <a:gd name="connsiteY1" fmla="*/ 1379387 h 2095828"/>
              <a:gd name="connsiteX2" fmla="*/ 6589011 w 7246780"/>
              <a:gd name="connsiteY2" fmla="*/ 1476928 h 2095828"/>
              <a:gd name="connsiteX3" fmla="*/ 533992 w 7246780"/>
              <a:gd name="connsiteY3" fmla="*/ 2081942 h 2095828"/>
              <a:gd name="connsiteX4" fmla="*/ 0 w 7246780"/>
              <a:gd name="connsiteY4" fmla="*/ 2095828 h 2095828"/>
              <a:gd name="connsiteX5" fmla="*/ 321085 w 7246780"/>
              <a:gd name="connsiteY5" fmla="*/ 2081942 h 2095828"/>
              <a:gd name="connsiteX6" fmla="*/ 6917081 w 7246780"/>
              <a:gd name="connsiteY6" fmla="*/ 212199 h 20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6780" h="2095828">
                <a:moveTo>
                  <a:pt x="7246780" y="0"/>
                </a:moveTo>
                <a:lnTo>
                  <a:pt x="7119585" y="1379387"/>
                </a:lnTo>
                <a:lnTo>
                  <a:pt x="6589011" y="1476928"/>
                </a:lnTo>
                <a:cubicBezTo>
                  <a:pt x="4736287" y="1796911"/>
                  <a:pt x="2693503" y="2006942"/>
                  <a:pt x="533992" y="2081942"/>
                </a:cubicBezTo>
                <a:lnTo>
                  <a:pt x="0" y="2095828"/>
                </a:lnTo>
                <a:lnTo>
                  <a:pt x="321085" y="2081942"/>
                </a:lnTo>
                <a:cubicBezTo>
                  <a:pt x="2918087" y="1931942"/>
                  <a:pt x="5234337" y="1241819"/>
                  <a:pt x="6917081" y="2121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4271314" y="4613597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矩形 2"/>
          <p:cNvSpPr>
            <a:spLocks noChangeAspect="1"/>
          </p:cNvSpPr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t="-72225" b="-9444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 flipH="1" flipV="1">
            <a:off x="-2" y="-1"/>
            <a:ext cx="1082041" cy="812382"/>
            <a:chOff x="3057580" y="1"/>
            <a:chExt cx="9134422" cy="6857998"/>
          </a:xfrm>
        </p:grpSpPr>
        <p:sp>
          <p:nvSpPr>
            <p:cNvPr id="5" name="任意多边形: 形状 4"/>
            <p:cNvSpPr/>
            <p:nvPr/>
          </p:nvSpPr>
          <p:spPr>
            <a:xfrm>
              <a:off x="4271316" y="4608450"/>
              <a:ext cx="7920686" cy="2234243"/>
            </a:xfrm>
            <a:custGeom>
              <a:avLst/>
              <a:gdLst>
                <a:gd name="connsiteX0" fmla="*/ 7920686 w 7920686"/>
                <a:gd name="connsiteY0" fmla="*/ 0 h 2234243"/>
                <a:gd name="connsiteX1" fmla="*/ 7920686 w 7920686"/>
                <a:gd name="connsiteY1" fmla="*/ 1471656 h 2234243"/>
                <a:gd name="connsiteX2" fmla="*/ 7541857 w 7920686"/>
                <a:gd name="connsiteY2" fmla="*/ 1540884 h 2234243"/>
                <a:gd name="connsiteX3" fmla="*/ 546356 w 7920686"/>
                <a:gd name="connsiteY3" fmla="*/ 2221619 h 2234243"/>
                <a:gd name="connsiteX4" fmla="*/ 0 w 7920686"/>
                <a:gd name="connsiteY4" fmla="*/ 2234243 h 2234243"/>
                <a:gd name="connsiteX5" fmla="*/ 328520 w 7920686"/>
                <a:gd name="connsiteY5" fmla="*/ 2221619 h 2234243"/>
                <a:gd name="connsiteX6" fmla="*/ 7774376 w 7920686"/>
                <a:gd name="connsiteY6" fmla="*/ 102338 h 2234243"/>
                <a:gd name="connsiteX7" fmla="*/ 7920686 w 7920686"/>
                <a:gd name="connsiteY7" fmla="*/ 0 h 223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0686" h="2234243">
                  <a:moveTo>
                    <a:pt x="7920686" y="0"/>
                  </a:moveTo>
                  <a:lnTo>
                    <a:pt x="7920686" y="1471656"/>
                  </a:lnTo>
                  <a:lnTo>
                    <a:pt x="7541857" y="1540884"/>
                  </a:lnTo>
                  <a:cubicBezTo>
                    <a:pt x="5440680" y="1905442"/>
                    <a:pt x="3071513" y="2143697"/>
                    <a:pt x="546356" y="2221619"/>
                  </a:cubicBezTo>
                  <a:lnTo>
                    <a:pt x="0" y="2234243"/>
                  </a:lnTo>
                  <a:lnTo>
                    <a:pt x="328520" y="2221619"/>
                  </a:lnTo>
                  <a:cubicBezTo>
                    <a:pt x="3365242" y="2065775"/>
                    <a:pt x="6026779" y="1268597"/>
                    <a:pt x="7774376" y="102338"/>
                  </a:cubicBezTo>
                  <a:lnTo>
                    <a:pt x="7920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057580" y="1"/>
              <a:ext cx="9134422" cy="6857998"/>
            </a:xfrm>
            <a:custGeom>
              <a:avLst/>
              <a:gdLst>
                <a:gd name="connsiteX0" fmla="*/ 9130120 w 9134422"/>
                <a:gd name="connsiteY0" fmla="*/ 0 h 6857998"/>
                <a:gd name="connsiteX1" fmla="*/ 9134422 w 9134422"/>
                <a:gd name="connsiteY1" fmla="*/ 0 h 6857998"/>
                <a:gd name="connsiteX2" fmla="*/ 9134422 w 9134422"/>
                <a:gd name="connsiteY2" fmla="*/ 4608448 h 6857998"/>
                <a:gd name="connsiteX3" fmla="*/ 8988112 w 9134422"/>
                <a:gd name="connsiteY3" fmla="*/ 4710786 h 6857998"/>
                <a:gd name="connsiteX4" fmla="*/ 1542256 w 9134422"/>
                <a:gd name="connsiteY4" fmla="*/ 6830067 h 6857998"/>
                <a:gd name="connsiteX5" fmla="*/ 1213736 w 9134422"/>
                <a:gd name="connsiteY5" fmla="*/ 6842691 h 6857998"/>
                <a:gd name="connsiteX6" fmla="*/ 1760092 w 9134422"/>
                <a:gd name="connsiteY6" fmla="*/ 6830067 h 6857998"/>
                <a:gd name="connsiteX7" fmla="*/ 8755593 w 9134422"/>
                <a:gd name="connsiteY7" fmla="*/ 6149332 h 6857998"/>
                <a:gd name="connsiteX8" fmla="*/ 9134422 w 9134422"/>
                <a:gd name="connsiteY8" fmla="*/ 6080104 h 6857998"/>
                <a:gd name="connsiteX9" fmla="*/ 9134422 w 9134422"/>
                <a:gd name="connsiteY9" fmla="*/ 6857998 h 6857998"/>
                <a:gd name="connsiteX10" fmla="*/ 0 w 9134422"/>
                <a:gd name="connsiteY10" fmla="*/ 6857998 h 6857998"/>
                <a:gd name="connsiteX11" fmla="*/ 42250 w 9134422"/>
                <a:gd name="connsiteY11" fmla="*/ 6857211 h 6857998"/>
                <a:gd name="connsiteX12" fmla="*/ 256864 w 9134422"/>
                <a:gd name="connsiteY12" fmla="*/ 6855562 h 6857998"/>
                <a:gd name="connsiteX13" fmla="*/ 182032 w 9134422"/>
                <a:gd name="connsiteY13" fmla="*/ 6854606 h 6857998"/>
                <a:gd name="connsiteX14" fmla="*/ 470005 w 9134422"/>
                <a:gd name="connsiteY14" fmla="*/ 6849239 h 6857998"/>
                <a:gd name="connsiteX15" fmla="*/ 9134421 w 9134422"/>
                <a:gd name="connsiteY15" fmla="*/ 125361 h 6857998"/>
                <a:gd name="connsiteX16" fmla="*/ 9130120 w 9134422"/>
                <a:gd name="connsiteY16" fmla="*/ 0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34422" h="6857998">
                  <a:moveTo>
                    <a:pt x="9130120" y="0"/>
                  </a:moveTo>
                  <a:lnTo>
                    <a:pt x="9134422" y="0"/>
                  </a:lnTo>
                  <a:lnTo>
                    <a:pt x="9134422" y="4608448"/>
                  </a:lnTo>
                  <a:lnTo>
                    <a:pt x="8988112" y="4710786"/>
                  </a:lnTo>
                  <a:cubicBezTo>
                    <a:pt x="7240515" y="5877045"/>
                    <a:pt x="4578978" y="6674223"/>
                    <a:pt x="1542256" y="6830067"/>
                  </a:cubicBezTo>
                  <a:lnTo>
                    <a:pt x="1213736" y="6842691"/>
                  </a:lnTo>
                  <a:lnTo>
                    <a:pt x="1760092" y="6830067"/>
                  </a:lnTo>
                  <a:cubicBezTo>
                    <a:pt x="4285249" y="6752145"/>
                    <a:pt x="6654416" y="6513890"/>
                    <a:pt x="8755593" y="6149332"/>
                  </a:cubicBezTo>
                  <a:lnTo>
                    <a:pt x="9134422" y="6080104"/>
                  </a:lnTo>
                  <a:lnTo>
                    <a:pt x="9134422" y="6857998"/>
                  </a:lnTo>
                  <a:lnTo>
                    <a:pt x="0" y="6857998"/>
                  </a:lnTo>
                  <a:lnTo>
                    <a:pt x="42250" y="6857211"/>
                  </a:lnTo>
                  <a:lnTo>
                    <a:pt x="256864" y="6855562"/>
                  </a:lnTo>
                  <a:lnTo>
                    <a:pt x="182032" y="6854606"/>
                  </a:lnTo>
                  <a:lnTo>
                    <a:pt x="470005" y="6849239"/>
                  </a:lnTo>
                  <a:cubicBezTo>
                    <a:pt x="5296386" y="6668918"/>
                    <a:pt x="9134421" y="3727496"/>
                    <a:pt x="9134421" y="125361"/>
                  </a:cubicBezTo>
                  <a:lnTo>
                    <a:pt x="9130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753600" y="5027283"/>
            <a:ext cx="2438400" cy="1830717"/>
            <a:chOff x="3057580" y="1"/>
            <a:chExt cx="9134422" cy="6857998"/>
          </a:xfrm>
        </p:grpSpPr>
        <p:sp>
          <p:nvSpPr>
            <p:cNvPr id="8" name="任意多边形: 形状 7"/>
            <p:cNvSpPr/>
            <p:nvPr/>
          </p:nvSpPr>
          <p:spPr>
            <a:xfrm>
              <a:off x="4271316" y="4608450"/>
              <a:ext cx="7920686" cy="2234243"/>
            </a:xfrm>
            <a:custGeom>
              <a:avLst/>
              <a:gdLst>
                <a:gd name="connsiteX0" fmla="*/ 7920686 w 7920686"/>
                <a:gd name="connsiteY0" fmla="*/ 0 h 2234243"/>
                <a:gd name="connsiteX1" fmla="*/ 7920686 w 7920686"/>
                <a:gd name="connsiteY1" fmla="*/ 1471656 h 2234243"/>
                <a:gd name="connsiteX2" fmla="*/ 7541857 w 7920686"/>
                <a:gd name="connsiteY2" fmla="*/ 1540884 h 2234243"/>
                <a:gd name="connsiteX3" fmla="*/ 546356 w 7920686"/>
                <a:gd name="connsiteY3" fmla="*/ 2221619 h 2234243"/>
                <a:gd name="connsiteX4" fmla="*/ 0 w 7920686"/>
                <a:gd name="connsiteY4" fmla="*/ 2234243 h 2234243"/>
                <a:gd name="connsiteX5" fmla="*/ 328520 w 7920686"/>
                <a:gd name="connsiteY5" fmla="*/ 2221619 h 2234243"/>
                <a:gd name="connsiteX6" fmla="*/ 7774376 w 7920686"/>
                <a:gd name="connsiteY6" fmla="*/ 102338 h 2234243"/>
                <a:gd name="connsiteX7" fmla="*/ 7920686 w 7920686"/>
                <a:gd name="connsiteY7" fmla="*/ 0 h 223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0686" h="2234243">
                  <a:moveTo>
                    <a:pt x="7920686" y="0"/>
                  </a:moveTo>
                  <a:lnTo>
                    <a:pt x="7920686" y="1471656"/>
                  </a:lnTo>
                  <a:lnTo>
                    <a:pt x="7541857" y="1540884"/>
                  </a:lnTo>
                  <a:cubicBezTo>
                    <a:pt x="5440680" y="1905442"/>
                    <a:pt x="3071513" y="2143697"/>
                    <a:pt x="546356" y="2221619"/>
                  </a:cubicBezTo>
                  <a:lnTo>
                    <a:pt x="0" y="2234243"/>
                  </a:lnTo>
                  <a:lnTo>
                    <a:pt x="328520" y="2221619"/>
                  </a:lnTo>
                  <a:cubicBezTo>
                    <a:pt x="3365242" y="2065775"/>
                    <a:pt x="6026779" y="1268597"/>
                    <a:pt x="7774376" y="102338"/>
                  </a:cubicBezTo>
                  <a:lnTo>
                    <a:pt x="7920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057580" y="1"/>
              <a:ext cx="9134422" cy="6857998"/>
            </a:xfrm>
            <a:custGeom>
              <a:avLst/>
              <a:gdLst>
                <a:gd name="connsiteX0" fmla="*/ 9130120 w 9134422"/>
                <a:gd name="connsiteY0" fmla="*/ 0 h 6857998"/>
                <a:gd name="connsiteX1" fmla="*/ 9134422 w 9134422"/>
                <a:gd name="connsiteY1" fmla="*/ 0 h 6857998"/>
                <a:gd name="connsiteX2" fmla="*/ 9134422 w 9134422"/>
                <a:gd name="connsiteY2" fmla="*/ 4608448 h 6857998"/>
                <a:gd name="connsiteX3" fmla="*/ 8988112 w 9134422"/>
                <a:gd name="connsiteY3" fmla="*/ 4710786 h 6857998"/>
                <a:gd name="connsiteX4" fmla="*/ 1542256 w 9134422"/>
                <a:gd name="connsiteY4" fmla="*/ 6830067 h 6857998"/>
                <a:gd name="connsiteX5" fmla="*/ 1213736 w 9134422"/>
                <a:gd name="connsiteY5" fmla="*/ 6842691 h 6857998"/>
                <a:gd name="connsiteX6" fmla="*/ 1760092 w 9134422"/>
                <a:gd name="connsiteY6" fmla="*/ 6830067 h 6857998"/>
                <a:gd name="connsiteX7" fmla="*/ 8755593 w 9134422"/>
                <a:gd name="connsiteY7" fmla="*/ 6149332 h 6857998"/>
                <a:gd name="connsiteX8" fmla="*/ 9134422 w 9134422"/>
                <a:gd name="connsiteY8" fmla="*/ 6080104 h 6857998"/>
                <a:gd name="connsiteX9" fmla="*/ 9134422 w 9134422"/>
                <a:gd name="connsiteY9" fmla="*/ 6857998 h 6857998"/>
                <a:gd name="connsiteX10" fmla="*/ 0 w 9134422"/>
                <a:gd name="connsiteY10" fmla="*/ 6857998 h 6857998"/>
                <a:gd name="connsiteX11" fmla="*/ 42250 w 9134422"/>
                <a:gd name="connsiteY11" fmla="*/ 6857211 h 6857998"/>
                <a:gd name="connsiteX12" fmla="*/ 256864 w 9134422"/>
                <a:gd name="connsiteY12" fmla="*/ 6855562 h 6857998"/>
                <a:gd name="connsiteX13" fmla="*/ 182032 w 9134422"/>
                <a:gd name="connsiteY13" fmla="*/ 6854606 h 6857998"/>
                <a:gd name="connsiteX14" fmla="*/ 470005 w 9134422"/>
                <a:gd name="connsiteY14" fmla="*/ 6849239 h 6857998"/>
                <a:gd name="connsiteX15" fmla="*/ 9134421 w 9134422"/>
                <a:gd name="connsiteY15" fmla="*/ 125361 h 6857998"/>
                <a:gd name="connsiteX16" fmla="*/ 9130120 w 9134422"/>
                <a:gd name="connsiteY16" fmla="*/ 0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34422" h="6857998">
                  <a:moveTo>
                    <a:pt x="9130120" y="0"/>
                  </a:moveTo>
                  <a:lnTo>
                    <a:pt x="9134422" y="0"/>
                  </a:lnTo>
                  <a:lnTo>
                    <a:pt x="9134422" y="4608448"/>
                  </a:lnTo>
                  <a:lnTo>
                    <a:pt x="8988112" y="4710786"/>
                  </a:lnTo>
                  <a:cubicBezTo>
                    <a:pt x="7240515" y="5877045"/>
                    <a:pt x="4578978" y="6674223"/>
                    <a:pt x="1542256" y="6830067"/>
                  </a:cubicBezTo>
                  <a:lnTo>
                    <a:pt x="1213736" y="6842691"/>
                  </a:lnTo>
                  <a:lnTo>
                    <a:pt x="1760092" y="6830067"/>
                  </a:lnTo>
                  <a:cubicBezTo>
                    <a:pt x="4285249" y="6752145"/>
                    <a:pt x="6654416" y="6513890"/>
                    <a:pt x="8755593" y="6149332"/>
                  </a:cubicBezTo>
                  <a:lnTo>
                    <a:pt x="9134422" y="6080104"/>
                  </a:lnTo>
                  <a:lnTo>
                    <a:pt x="9134422" y="6857998"/>
                  </a:lnTo>
                  <a:lnTo>
                    <a:pt x="0" y="6857998"/>
                  </a:lnTo>
                  <a:lnTo>
                    <a:pt x="42250" y="6857211"/>
                  </a:lnTo>
                  <a:lnTo>
                    <a:pt x="256864" y="6855562"/>
                  </a:lnTo>
                  <a:lnTo>
                    <a:pt x="182032" y="6854606"/>
                  </a:lnTo>
                  <a:lnTo>
                    <a:pt x="470005" y="6849239"/>
                  </a:lnTo>
                  <a:cubicBezTo>
                    <a:pt x="5296386" y="6668918"/>
                    <a:pt x="9134421" y="3727496"/>
                    <a:pt x="9134421" y="125361"/>
                  </a:cubicBezTo>
                  <a:lnTo>
                    <a:pt x="9130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438004"/>
            <a:ext cx="9555163" cy="325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200" b="0" kern="12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lang="zh-CN" altLang="en-US" dirty="0"/>
              <a:t>单击此处编辑文本内容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2" y="0"/>
            <a:ext cx="121920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3" name="任意多边形: 形状 2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 flipH="1">
            <a:off x="0" y="4608450"/>
            <a:ext cx="7920686" cy="2234243"/>
          </a:xfrm>
          <a:custGeom>
            <a:avLst/>
            <a:gdLst>
              <a:gd name="connsiteX0" fmla="*/ 7920686 w 7920686"/>
              <a:gd name="connsiteY0" fmla="*/ 0 h 2234243"/>
              <a:gd name="connsiteX1" fmla="*/ 7920686 w 7920686"/>
              <a:gd name="connsiteY1" fmla="*/ 1471656 h 2234243"/>
              <a:gd name="connsiteX2" fmla="*/ 7541857 w 7920686"/>
              <a:gd name="connsiteY2" fmla="*/ 1540884 h 2234243"/>
              <a:gd name="connsiteX3" fmla="*/ 546356 w 7920686"/>
              <a:gd name="connsiteY3" fmla="*/ 2221619 h 2234243"/>
              <a:gd name="connsiteX4" fmla="*/ 0 w 7920686"/>
              <a:gd name="connsiteY4" fmla="*/ 2234243 h 2234243"/>
              <a:gd name="connsiteX5" fmla="*/ 328520 w 7920686"/>
              <a:gd name="connsiteY5" fmla="*/ 2221619 h 2234243"/>
              <a:gd name="connsiteX6" fmla="*/ 7774376 w 7920686"/>
              <a:gd name="connsiteY6" fmla="*/ 102338 h 2234243"/>
              <a:gd name="connsiteX7" fmla="*/ 7920686 w 7920686"/>
              <a:gd name="connsiteY7" fmla="*/ 0 h 22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0686" h="2234243">
                <a:moveTo>
                  <a:pt x="7920686" y="0"/>
                </a:moveTo>
                <a:lnTo>
                  <a:pt x="7920686" y="1471656"/>
                </a:lnTo>
                <a:lnTo>
                  <a:pt x="7541857" y="1540884"/>
                </a:lnTo>
                <a:cubicBezTo>
                  <a:pt x="5440680" y="1905442"/>
                  <a:pt x="3071513" y="2143697"/>
                  <a:pt x="546356" y="2221619"/>
                </a:cubicBezTo>
                <a:lnTo>
                  <a:pt x="0" y="2234243"/>
                </a:lnTo>
                <a:lnTo>
                  <a:pt x="328520" y="2221619"/>
                </a:lnTo>
                <a:cubicBezTo>
                  <a:pt x="3365242" y="2065775"/>
                  <a:pt x="6026779" y="1268597"/>
                  <a:pt x="7774376" y="102338"/>
                </a:cubicBezTo>
                <a:lnTo>
                  <a:pt x="79206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 flipH="1">
            <a:off x="0" y="2"/>
            <a:ext cx="9134422" cy="6857998"/>
          </a:xfrm>
          <a:custGeom>
            <a:avLst/>
            <a:gdLst>
              <a:gd name="connsiteX0" fmla="*/ 9130120 w 9134422"/>
              <a:gd name="connsiteY0" fmla="*/ 0 h 6857998"/>
              <a:gd name="connsiteX1" fmla="*/ 9134422 w 9134422"/>
              <a:gd name="connsiteY1" fmla="*/ 0 h 6857998"/>
              <a:gd name="connsiteX2" fmla="*/ 9134422 w 9134422"/>
              <a:gd name="connsiteY2" fmla="*/ 4608448 h 6857998"/>
              <a:gd name="connsiteX3" fmla="*/ 8988112 w 9134422"/>
              <a:gd name="connsiteY3" fmla="*/ 4710786 h 6857998"/>
              <a:gd name="connsiteX4" fmla="*/ 1542256 w 9134422"/>
              <a:gd name="connsiteY4" fmla="*/ 6830067 h 6857998"/>
              <a:gd name="connsiteX5" fmla="*/ 1213736 w 9134422"/>
              <a:gd name="connsiteY5" fmla="*/ 6842691 h 6857998"/>
              <a:gd name="connsiteX6" fmla="*/ 1760092 w 9134422"/>
              <a:gd name="connsiteY6" fmla="*/ 6830067 h 6857998"/>
              <a:gd name="connsiteX7" fmla="*/ 8755593 w 9134422"/>
              <a:gd name="connsiteY7" fmla="*/ 6149332 h 6857998"/>
              <a:gd name="connsiteX8" fmla="*/ 9134422 w 9134422"/>
              <a:gd name="connsiteY8" fmla="*/ 6080104 h 6857998"/>
              <a:gd name="connsiteX9" fmla="*/ 9134422 w 9134422"/>
              <a:gd name="connsiteY9" fmla="*/ 6857998 h 6857998"/>
              <a:gd name="connsiteX10" fmla="*/ 0 w 9134422"/>
              <a:gd name="connsiteY10" fmla="*/ 6857998 h 6857998"/>
              <a:gd name="connsiteX11" fmla="*/ 42250 w 9134422"/>
              <a:gd name="connsiteY11" fmla="*/ 6857211 h 6857998"/>
              <a:gd name="connsiteX12" fmla="*/ 256864 w 9134422"/>
              <a:gd name="connsiteY12" fmla="*/ 6855562 h 6857998"/>
              <a:gd name="connsiteX13" fmla="*/ 182032 w 9134422"/>
              <a:gd name="connsiteY13" fmla="*/ 6854606 h 6857998"/>
              <a:gd name="connsiteX14" fmla="*/ 470005 w 9134422"/>
              <a:gd name="connsiteY14" fmla="*/ 6849239 h 6857998"/>
              <a:gd name="connsiteX15" fmla="*/ 9134421 w 9134422"/>
              <a:gd name="connsiteY15" fmla="*/ 125361 h 6857998"/>
              <a:gd name="connsiteX16" fmla="*/ 9130120 w 9134422"/>
              <a:gd name="connsiteY16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34422" h="6857998">
                <a:moveTo>
                  <a:pt x="9130120" y="0"/>
                </a:moveTo>
                <a:lnTo>
                  <a:pt x="9134422" y="0"/>
                </a:lnTo>
                <a:lnTo>
                  <a:pt x="9134422" y="4608448"/>
                </a:lnTo>
                <a:lnTo>
                  <a:pt x="8988112" y="4710786"/>
                </a:lnTo>
                <a:cubicBezTo>
                  <a:pt x="7240515" y="5877045"/>
                  <a:pt x="4578978" y="6674223"/>
                  <a:pt x="1542256" y="6830067"/>
                </a:cubicBezTo>
                <a:lnTo>
                  <a:pt x="1213736" y="6842691"/>
                </a:lnTo>
                <a:lnTo>
                  <a:pt x="1760092" y="6830067"/>
                </a:lnTo>
                <a:cubicBezTo>
                  <a:pt x="4285249" y="6752145"/>
                  <a:pt x="6654416" y="6513890"/>
                  <a:pt x="8755593" y="6149332"/>
                </a:cubicBezTo>
                <a:lnTo>
                  <a:pt x="9134422" y="6080104"/>
                </a:lnTo>
                <a:lnTo>
                  <a:pt x="9134422" y="6857998"/>
                </a:lnTo>
                <a:lnTo>
                  <a:pt x="0" y="6857998"/>
                </a:lnTo>
                <a:lnTo>
                  <a:pt x="42250" y="6857211"/>
                </a:lnTo>
                <a:lnTo>
                  <a:pt x="256864" y="6855562"/>
                </a:lnTo>
                <a:lnTo>
                  <a:pt x="182032" y="6854606"/>
                </a:lnTo>
                <a:lnTo>
                  <a:pt x="470005" y="6849239"/>
                </a:lnTo>
                <a:cubicBezTo>
                  <a:pt x="5296386" y="6668918"/>
                  <a:pt x="9134421" y="3727496"/>
                  <a:pt x="9134421" y="125361"/>
                </a:cubicBezTo>
                <a:lnTo>
                  <a:pt x="9130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flipH="1">
            <a:off x="7370392" y="0"/>
            <a:ext cx="4821610" cy="6858000"/>
          </a:xfrm>
          <a:custGeom>
            <a:avLst/>
            <a:gdLst>
              <a:gd name="connsiteX0" fmla="*/ 3671809 w 4821610"/>
              <a:gd name="connsiteY0" fmla="*/ 0 h 6858000"/>
              <a:gd name="connsiteX1" fmla="*/ 4821610 w 4821610"/>
              <a:gd name="connsiteY1" fmla="*/ 0 h 6858000"/>
              <a:gd name="connsiteX2" fmla="*/ 4680574 w 4821610"/>
              <a:gd name="connsiteY2" fmla="*/ 42105 h 6858000"/>
              <a:gd name="connsiteX3" fmla="*/ 0 w 4821610"/>
              <a:gd name="connsiteY3" fmla="*/ 6858000 h 6858000"/>
              <a:gd name="connsiteX4" fmla="*/ 0 w 4821610"/>
              <a:gd name="connsiteY4" fmla="*/ 1576747 h 6858000"/>
              <a:gd name="connsiteX5" fmla="*/ 315207 w 4821610"/>
              <a:gd name="connsiteY5" fmla="*/ 1363910 h 6858000"/>
              <a:gd name="connsiteX6" fmla="*/ 3409059 w 4821610"/>
              <a:gd name="connsiteY6" fmla="*/ 58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610" h="6858000">
                <a:moveTo>
                  <a:pt x="3671809" y="0"/>
                </a:moveTo>
                <a:lnTo>
                  <a:pt x="4821610" y="0"/>
                </a:lnTo>
                <a:lnTo>
                  <a:pt x="4680574" y="42105"/>
                </a:lnTo>
                <a:cubicBezTo>
                  <a:pt x="1971992" y="927152"/>
                  <a:pt x="0" y="3643861"/>
                  <a:pt x="0" y="6858000"/>
                </a:cubicBezTo>
                <a:lnTo>
                  <a:pt x="0" y="1576747"/>
                </a:lnTo>
                <a:lnTo>
                  <a:pt x="315207" y="1363910"/>
                </a:lnTo>
                <a:cubicBezTo>
                  <a:pt x="1217418" y="783510"/>
                  <a:pt x="2265026" y="335535"/>
                  <a:pt x="3409059" y="5816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flipH="1">
            <a:off x="9865277" y="4068245"/>
            <a:ext cx="1656800" cy="2789756"/>
          </a:xfrm>
          <a:custGeom>
            <a:avLst/>
            <a:gdLst>
              <a:gd name="connsiteX0" fmla="*/ 577276 w 1656800"/>
              <a:gd name="connsiteY0" fmla="*/ 0 h 2789756"/>
              <a:gd name="connsiteX1" fmla="*/ 572576 w 1656800"/>
              <a:gd name="connsiteY1" fmla="*/ 19288 h 2789756"/>
              <a:gd name="connsiteX2" fmla="*/ 811133 w 1656800"/>
              <a:gd name="connsiteY2" fmla="*/ 1930915 h 2789756"/>
              <a:gd name="connsiteX3" fmla="*/ 1601666 w 1656800"/>
              <a:gd name="connsiteY3" fmla="*/ 2756512 h 2789756"/>
              <a:gd name="connsiteX4" fmla="*/ 1656800 w 1656800"/>
              <a:gd name="connsiteY4" fmla="*/ 2789755 h 2789756"/>
              <a:gd name="connsiteX5" fmla="*/ 1295043 w 1656800"/>
              <a:gd name="connsiteY5" fmla="*/ 2789755 h 2789756"/>
              <a:gd name="connsiteX6" fmla="*/ 1295044 w 1656800"/>
              <a:gd name="connsiteY6" fmla="*/ 2789756 h 2789756"/>
              <a:gd name="connsiteX7" fmla="*/ 0 w 1656800"/>
              <a:gd name="connsiteY7" fmla="*/ 2789756 h 2789756"/>
              <a:gd name="connsiteX8" fmla="*/ 492407 w 1656800"/>
              <a:gd name="connsiteY8" fmla="*/ 191003 h 278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800" h="2789756">
                <a:moveTo>
                  <a:pt x="577276" y="0"/>
                </a:moveTo>
                <a:lnTo>
                  <a:pt x="572576" y="19288"/>
                </a:lnTo>
                <a:cubicBezTo>
                  <a:pt x="424202" y="712956"/>
                  <a:pt x="491557" y="1372119"/>
                  <a:pt x="811133" y="1930915"/>
                </a:cubicBezTo>
                <a:cubicBezTo>
                  <a:pt x="1002879" y="2266192"/>
                  <a:pt x="1271809" y="2541531"/>
                  <a:pt x="1601666" y="2756512"/>
                </a:cubicBezTo>
                <a:lnTo>
                  <a:pt x="1656800" y="2789755"/>
                </a:lnTo>
                <a:lnTo>
                  <a:pt x="1295043" y="2789755"/>
                </a:lnTo>
                <a:lnTo>
                  <a:pt x="1295044" y="2789756"/>
                </a:lnTo>
                <a:lnTo>
                  <a:pt x="0" y="2789756"/>
                </a:lnTo>
                <a:cubicBezTo>
                  <a:pt x="0" y="1843628"/>
                  <a:pt x="179154" y="956280"/>
                  <a:pt x="492407" y="191003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 flipH="1">
            <a:off x="2131283" y="1858916"/>
            <a:ext cx="761915" cy="564091"/>
            <a:chOff x="8562664" y="1693775"/>
            <a:chExt cx="1406616" cy="1041401"/>
          </a:xfrm>
        </p:grpSpPr>
        <p:sp>
          <p:nvSpPr>
            <p:cNvPr id="10" name="六边形 9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9347523" y="-8193955"/>
            <a:ext cx="30887047" cy="23245911"/>
            <a:chOff x="-9278594" y="-8193955"/>
            <a:chExt cx="30887047" cy="23245911"/>
          </a:xfrm>
        </p:grpSpPr>
        <p:sp>
          <p:nvSpPr>
            <p:cNvPr id="8" name="文本框 7"/>
            <p:cNvSpPr txBox="1"/>
            <p:nvPr userDrawn="1"/>
          </p:nvSpPr>
          <p:spPr>
            <a:xfrm>
              <a:off x="-9278594" y="-819395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20622286" y="-819395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0" name="文本框 9"/>
            <p:cNvSpPr txBox="1"/>
            <p:nvPr userDrawn="1"/>
          </p:nvSpPr>
          <p:spPr>
            <a:xfrm>
              <a:off x="-9278594" y="1454412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20622286" y="14544125"/>
              <a:ext cx="9861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Gao.</a:t>
              </a:r>
              <a:endParaRPr lang="zh-CN" altLang="en-US" sz="2700" b="0" dirty="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image" Target="../media/image6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66193" y="1974225"/>
            <a:ext cx="9446223" cy="8002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5000" b="1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Artificail Intelligence Twitter Dataset Sentimental Analysis</a:t>
            </a:r>
            <a:endParaRPr lang="en-CA" altLang="zh-CN" sz="5000" b="1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3" name="副标题 2"/>
          <p:cNvSpPr txBox="1"/>
          <p:nvPr/>
        </p:nvSpPr>
        <p:spPr>
          <a:xfrm>
            <a:off x="3261360" y="3096260"/>
            <a:ext cx="7894955" cy="6648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-- SENTIMENTAL ANALYSIS REPORT OF AI OPIONS ON TWITTER</a:t>
            </a:r>
            <a:endParaRPr lang="en-CA" altLang="en-US" sz="1400" b="1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占位符 13"/>
          <p:cNvSpPr txBox="1"/>
          <p:nvPr/>
        </p:nvSpPr>
        <p:spPr>
          <a:xfrm>
            <a:off x="1296670" y="5132105"/>
            <a:ext cx="586536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altLang="en-US" sz="1600" spc="5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5" name="文本占位符 13"/>
          <p:cNvSpPr txBox="1"/>
          <p:nvPr/>
        </p:nvSpPr>
        <p:spPr>
          <a:xfrm>
            <a:off x="1296670" y="4674870"/>
            <a:ext cx="3303270" cy="2965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vert="horz" tIns="7200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altLang="zh-CN" sz="1800" dirty="0">
                <a:solidFill>
                  <a:schemeClr val="bg1"/>
                </a:solidFill>
                <a:cs typeface="MiSans" panose="00000500000000000000" charset="-122"/>
              </a:rPr>
              <a:t>Presented by</a:t>
            </a:r>
            <a:r>
              <a:rPr lang="zh-CN" altLang="en-US" sz="1800" dirty="0">
                <a:solidFill>
                  <a:schemeClr val="bg1"/>
                </a:solidFill>
                <a:cs typeface="MiSans" panose="00000500000000000000" charset="-122"/>
              </a:rPr>
              <a:t>：</a:t>
            </a:r>
            <a:r>
              <a:rPr lang="en-CA" altLang="zh-CN" sz="1800" dirty="0">
                <a:solidFill>
                  <a:schemeClr val="bg1"/>
                </a:solidFill>
                <a:cs typeface="MiSans" panose="00000500000000000000" charset="-122"/>
              </a:rPr>
              <a:t>Vivian Kuang</a:t>
            </a:r>
            <a:endParaRPr lang="en-CA" altLang="zh-CN" sz="1800" dirty="0">
              <a:solidFill>
                <a:schemeClr val="bg1"/>
              </a:solidFill>
              <a:cs typeface="MiSans" panose="000005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811318" y="1658891"/>
            <a:ext cx="761915" cy="564091"/>
            <a:chOff x="8562664" y="1693775"/>
            <a:chExt cx="1406616" cy="1041401"/>
          </a:xfrm>
        </p:grpSpPr>
        <p:sp>
          <p:nvSpPr>
            <p:cNvPr id="7" name="六边形 6"/>
            <p:cNvSpPr/>
            <p:nvPr/>
          </p:nvSpPr>
          <p:spPr>
            <a:xfrm rot="1834778">
              <a:off x="9217948" y="2087476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  <p:sp>
          <p:nvSpPr>
            <p:cNvPr id="8" name="六边形 7"/>
            <p:cNvSpPr/>
            <p:nvPr/>
          </p:nvSpPr>
          <p:spPr>
            <a:xfrm rot="1834778">
              <a:off x="8562664" y="1693775"/>
              <a:ext cx="751332" cy="647700"/>
            </a:xfrm>
            <a:prstGeom prst="hexagon">
              <a:avLst>
                <a:gd name="adj" fmla="val 30283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iSans" panose="00000500000000000000" charset="-122"/>
              </a:endParaRPr>
            </a:p>
          </p:txBody>
        </p:sp>
      </p:grpSp>
      <p:sp>
        <p:nvSpPr>
          <p:cNvPr id="9" name="文本占位符 13"/>
          <p:cNvSpPr txBox="1"/>
          <p:nvPr>
            <p:custDataLst>
              <p:tags r:id="rId1"/>
            </p:custDataLst>
          </p:nvPr>
        </p:nvSpPr>
        <p:spPr>
          <a:xfrm>
            <a:off x="1296670" y="5137785"/>
            <a:ext cx="3409950" cy="2965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tIns="72000" anchor="ctr">
            <a:noAutofit/>
            <a:scene3d>
              <a:camera prst="orthographicFront"/>
              <a:lightRig rig="threePt" dir="t"/>
            </a:scene3d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Date: November </a:t>
            </a:r>
            <a:r>
              <a:rPr lang="en-CA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14th</a:t>
            </a: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, </a:t>
            </a:r>
            <a:r>
              <a:rPr lang="en-US" altLang="zh-CN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20</a:t>
            </a:r>
            <a:r>
              <a:rPr lang="en-CA" altLang="en-US" sz="1800" spc="50" dirty="0">
                <a:latin typeface="+mj-ea"/>
                <a:ea typeface="+mj-ea"/>
                <a:cs typeface="MiSans" panose="00000500000000000000" charset="-122"/>
                <a:sym typeface="+mn-ea"/>
              </a:rPr>
              <a:t>23</a:t>
            </a:r>
            <a:endParaRPr lang="en-CA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1"/>
          <p:cNvSpPr txBox="1"/>
          <p:nvPr/>
        </p:nvSpPr>
        <p:spPr>
          <a:xfrm>
            <a:off x="4590229" y="1580018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01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0" name="文本占位符 25"/>
          <p:cNvSpPr txBox="1"/>
          <p:nvPr/>
        </p:nvSpPr>
        <p:spPr>
          <a:xfrm>
            <a:off x="5358290" y="1613587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Introduction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11" name="文本占位符 25"/>
          <p:cNvSpPr txBox="1"/>
          <p:nvPr/>
        </p:nvSpPr>
        <p:spPr>
          <a:xfrm>
            <a:off x="5381437" y="2018066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ONE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4798" y="872764"/>
            <a:ext cx="2427605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CA" altLang="zh-CN" sz="50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Agenda</a:t>
            </a:r>
            <a:endParaRPr lang="en-CA" altLang="zh-CN" sz="50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1799193"/>
            <a:ext cx="2524146" cy="2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 anchorCtr="0"/>
          <a:lstStyle/>
          <a:p>
            <a:pPr algn="r"/>
            <a:r>
              <a:rPr lang="en-US" altLang="zh-CN" sz="1400" spc="3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CONTENT</a:t>
            </a:r>
            <a:endParaRPr lang="en-US" altLang="zh-CN" sz="1400" spc="30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38" name="文本占位符 21"/>
          <p:cNvSpPr txBox="1"/>
          <p:nvPr/>
        </p:nvSpPr>
        <p:spPr>
          <a:xfrm>
            <a:off x="4983651" y="2662711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02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39" name="文本占位符 25"/>
          <p:cNvSpPr txBox="1"/>
          <p:nvPr/>
        </p:nvSpPr>
        <p:spPr>
          <a:xfrm>
            <a:off x="5751830" y="2696210"/>
            <a:ext cx="4953000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Dataset and Sentimental Analysis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0" name="文本占位符 25"/>
          <p:cNvSpPr txBox="1"/>
          <p:nvPr/>
        </p:nvSpPr>
        <p:spPr>
          <a:xfrm>
            <a:off x="5774859" y="3100759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TWO 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3" name="文本占位符 21"/>
          <p:cNvSpPr txBox="1"/>
          <p:nvPr/>
        </p:nvSpPr>
        <p:spPr>
          <a:xfrm>
            <a:off x="5508762" y="3745404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03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4" name="文本占位符 25"/>
          <p:cNvSpPr txBox="1"/>
          <p:nvPr/>
        </p:nvSpPr>
        <p:spPr>
          <a:xfrm>
            <a:off x="6276823" y="3778973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Report and Insights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5" name="文本占位符 25"/>
          <p:cNvSpPr txBox="1"/>
          <p:nvPr/>
        </p:nvSpPr>
        <p:spPr>
          <a:xfrm>
            <a:off x="6276475" y="4183452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THREE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7" name="文本占位符 21"/>
          <p:cNvSpPr txBox="1"/>
          <p:nvPr/>
        </p:nvSpPr>
        <p:spPr>
          <a:xfrm>
            <a:off x="6276060" y="4828096"/>
            <a:ext cx="624794" cy="624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latin typeface="+mj-ea"/>
                <a:ea typeface="+mj-ea"/>
                <a:cs typeface="MiSans" panose="00000500000000000000" charset="-122"/>
              </a:rPr>
              <a:t>04</a:t>
            </a:r>
            <a:endParaRPr lang="zh-CN" altLang="en-US" sz="2000" dirty="0"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48" name="文本占位符 25"/>
          <p:cNvSpPr txBox="1"/>
          <p:nvPr/>
        </p:nvSpPr>
        <p:spPr>
          <a:xfrm>
            <a:off x="7044121" y="4861665"/>
            <a:ext cx="4491883" cy="39560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200" b="0" spc="100" dirty="0">
                <a:solidFill>
                  <a:schemeClr val="accent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Conclusion</a:t>
            </a:r>
            <a:endParaRPr lang="en-CA" altLang="zh-CN" sz="2200" b="0" spc="100" dirty="0">
              <a:solidFill>
                <a:schemeClr val="accent1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占位符 25"/>
          <p:cNvSpPr txBox="1"/>
          <p:nvPr/>
        </p:nvSpPr>
        <p:spPr>
          <a:xfrm>
            <a:off x="7067268" y="5266144"/>
            <a:ext cx="4142468" cy="234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300">
                <a:solidFill>
                  <a:srgbClr val="E31D1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rPr>
              <a:t>PART FOUR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/>
          <p:cNvSpPr/>
          <p:nvPr/>
        </p:nvSpPr>
        <p:spPr>
          <a:xfrm>
            <a:off x="698500" y="1574800"/>
            <a:ext cx="9151620" cy="706120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X, formerly called Twitter</a:t>
            </a:r>
            <a:r>
              <a:rPr lang="en-CA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,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 is an online social media and social networking service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8843057" y="0"/>
            <a:ext cx="3348943" cy="6858000"/>
          </a:xfrm>
          <a:custGeom>
            <a:avLst/>
            <a:gdLst>
              <a:gd name="connsiteX0" fmla="*/ 0 w 2806291"/>
              <a:gd name="connsiteY0" fmla="*/ 0 h 6858000"/>
              <a:gd name="connsiteX1" fmla="*/ 2806291 w 2806291"/>
              <a:gd name="connsiteY1" fmla="*/ 0 h 6858000"/>
              <a:gd name="connsiteX2" fmla="*/ 2806291 w 2806291"/>
              <a:gd name="connsiteY2" fmla="*/ 6858000 h 6858000"/>
              <a:gd name="connsiteX3" fmla="*/ 0 w 2806291"/>
              <a:gd name="connsiteY3" fmla="*/ 6858000 h 6858000"/>
              <a:gd name="connsiteX4" fmla="*/ 152512 w 2806291"/>
              <a:gd name="connsiteY4" fmla="*/ 6426427 h 6858000"/>
              <a:gd name="connsiteX5" fmla="*/ 625799 w 2806291"/>
              <a:gd name="connsiteY5" fmla="*/ 3429000 h 6858000"/>
              <a:gd name="connsiteX6" fmla="*/ 152512 w 2806291"/>
              <a:gd name="connsiteY6" fmla="*/ 4315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6291" h="6858000">
                <a:moveTo>
                  <a:pt x="0" y="0"/>
                </a:moveTo>
                <a:lnTo>
                  <a:pt x="2806291" y="0"/>
                </a:lnTo>
                <a:lnTo>
                  <a:pt x="2806291" y="6858000"/>
                </a:lnTo>
                <a:lnTo>
                  <a:pt x="0" y="6858000"/>
                </a:lnTo>
                <a:lnTo>
                  <a:pt x="152512" y="6426427"/>
                </a:lnTo>
                <a:cubicBezTo>
                  <a:pt x="460099" y="5479541"/>
                  <a:pt x="625799" y="4472798"/>
                  <a:pt x="625799" y="3429000"/>
                </a:cubicBezTo>
                <a:cubicBezTo>
                  <a:pt x="625799" y="2385202"/>
                  <a:pt x="460099" y="1378460"/>
                  <a:pt x="152512" y="431574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 and AI dataset</a:t>
            </a:r>
            <a:endParaRPr lang="en-CA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01980" y="2756535"/>
            <a:ext cx="3148330" cy="7010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b="1" dirty="0">
                <a:solidFill>
                  <a:schemeClr val="accent1"/>
                </a:solidFill>
                <a:cs typeface="MiSans" panose="00000500000000000000" charset="-122"/>
              </a:rPr>
              <a:t>AI dataset</a:t>
            </a:r>
            <a:endParaRPr lang="en-CA" b="1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889125" y="5107305"/>
            <a:ext cx="2933065" cy="372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3, </a:t>
            </a:r>
            <a:r>
              <a:rPr lang="en-CA" sz="1600" dirty="0">
                <a:solidFill>
                  <a:schemeClr val="accent1"/>
                </a:solidFill>
                <a:cs typeface="MiSans" panose="00000500000000000000" charset="-122"/>
              </a:rPr>
              <a:t>location</a:t>
            </a:r>
            <a:endParaRPr lang="en-CA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887220" y="4388485"/>
            <a:ext cx="2934970" cy="4076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2, user_name/screen_name</a:t>
            </a:r>
            <a:endParaRPr lang="zh-CN" altLang="en-US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888490" y="3721100"/>
            <a:ext cx="2839720" cy="40386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1, </a:t>
            </a:r>
            <a:r>
              <a:rPr lang="en-CA" sz="1600" dirty="0">
                <a:solidFill>
                  <a:schemeClr val="accent1"/>
                </a:solidFill>
                <a:cs typeface="MiSans" panose="00000500000000000000" charset="-122"/>
              </a:rPr>
              <a:t>tweet</a:t>
            </a:r>
            <a:endParaRPr lang="en-CA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3" name="矩形: 圆角 11"/>
          <p:cNvSpPr/>
          <p:nvPr>
            <p:custDataLst>
              <p:tags r:id="rId1"/>
            </p:custDataLst>
          </p:nvPr>
        </p:nvSpPr>
        <p:spPr>
          <a:xfrm>
            <a:off x="1889125" y="5758815"/>
            <a:ext cx="2933065" cy="372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4, </a:t>
            </a:r>
            <a:r>
              <a:rPr lang="en-CA" sz="1600" dirty="0">
                <a:solidFill>
                  <a:schemeClr val="accent1"/>
                </a:solidFill>
                <a:cs typeface="MiSans" panose="00000500000000000000" charset="-122"/>
              </a:rPr>
              <a:t>followers_count</a:t>
            </a:r>
            <a:endParaRPr lang="en-CA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4" name="矩形: 圆角 11"/>
          <p:cNvSpPr/>
          <p:nvPr>
            <p:custDataLst>
              <p:tags r:id="rId2"/>
            </p:custDataLst>
          </p:nvPr>
        </p:nvSpPr>
        <p:spPr>
          <a:xfrm>
            <a:off x="1887220" y="6330950"/>
            <a:ext cx="2933065" cy="372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CA" altLang="zh-CN" sz="1600" dirty="0">
                <a:solidFill>
                  <a:schemeClr val="accent1"/>
                </a:solidFill>
                <a:cs typeface="MiSans" panose="00000500000000000000" charset="-122"/>
              </a:rPr>
              <a:t>5, created_at</a:t>
            </a:r>
            <a:endParaRPr lang="en-CA" sz="1600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49190" y="3457575"/>
            <a:ext cx="8172450" cy="2181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81580" y="133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1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325" y="438004"/>
            <a:ext cx="9555163" cy="325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200" b="0" kern="1200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Spark ML: Twitter Sentiment Analysis on the AI Twitter DS</a:t>
            </a:r>
            <a:endParaRPr lang="en-CA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3840" y="1108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Mount Twitter Sentiment Dataset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15110" y="14617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 Text Cleaning Preprocessing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5110" y="1849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3. Feature Transformer: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10790" y="21697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A. Tokenizer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10790" y="26269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B. Tokenizer Stopword Removal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10790" y="30245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C. CountVectorizer (TF - Term Frequency)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0790" y="34220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D. TF-IDF Vectorization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74165" y="38519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4. Label Encoder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74165" y="43091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5. Model Training: Logistic Regression Classifier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74165" y="47663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6. Model Evaluation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74165" y="52336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CA" altLang="zh-CN"/>
              <a:t>7</a:t>
            </a:r>
            <a:r>
              <a:rPr lang="zh-CN" altLang="en-US"/>
              <a:t>. Ngram Features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74165" y="56553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CA" altLang="zh-CN"/>
              <a:t>8</a:t>
            </a:r>
            <a:r>
              <a:rPr lang="zh-CN" altLang="en-US"/>
              <a:t>. </a:t>
            </a:r>
            <a:r>
              <a:rPr lang="zh-CN" altLang="en-US">
                <a:sym typeface="+mn-ea"/>
              </a:rPr>
              <a:t>Putting a pipeline together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74165" y="64484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10. Save to the bucket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74165" y="60648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CA" altLang="zh-CN"/>
              <a:t>9</a:t>
            </a:r>
            <a:r>
              <a:rPr lang="zh-CN" altLang="en-US"/>
              <a:t>. </a:t>
            </a:r>
            <a:r>
              <a:rPr lang="zh-CN" altLang="en-US">
                <a:sym typeface="+mn-ea"/>
              </a:rPr>
              <a:t>Assembly all and runing with train and test datasets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 and Next Steps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箭头: 五边形 23"/>
          <p:cNvSpPr/>
          <p:nvPr/>
        </p:nvSpPr>
        <p:spPr>
          <a:xfrm>
            <a:off x="695325" y="2190115"/>
            <a:ext cx="8570595" cy="1087755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32" name="箭头: 五边形 31"/>
          <p:cNvSpPr/>
          <p:nvPr/>
        </p:nvSpPr>
        <p:spPr>
          <a:xfrm>
            <a:off x="695325" y="3705860"/>
            <a:ext cx="8570595" cy="1087755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35" name="箭头: 五边形 34"/>
          <p:cNvSpPr/>
          <p:nvPr/>
        </p:nvSpPr>
        <p:spPr>
          <a:xfrm>
            <a:off x="695325" y="5220970"/>
            <a:ext cx="8570595" cy="1087755"/>
          </a:xfrm>
          <a:prstGeom prst="homePlate">
            <a:avLst>
              <a:gd name="adj" fmla="val 225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MiSans" panose="000005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95324" y="1160304"/>
            <a:ext cx="10801351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The results was not improved significantly with proper feature selection in this dataset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" panose="00000500000000000000" charset="-122"/>
              </a:rPr>
              <a:t>Tunning the parameters helps use the best of the algorithms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32989" y="2457339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01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32989" y="3972571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02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32989" y="5487802"/>
            <a:ext cx="67197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000" b="1" spc="100" dirty="0">
                <a:gradFill flip="none" rotWithShape="1"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a typeface="+mj-ea"/>
                <a:cs typeface="MiSans" panose="00000500000000000000" charset="-122"/>
              </a:rPr>
              <a:t>03</a:t>
            </a:r>
            <a:endParaRPr lang="zh-CN" altLang="en-US" sz="3000" b="1" spc="100" dirty="0">
              <a:gradFill flip="none" rotWithShape="1">
                <a:gsLst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ea typeface="+mj-ea"/>
              <a:cs typeface="MiSans" panose="00000500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431290" y="2399665"/>
            <a:ext cx="7331075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CA" altLang="en-US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Social Media is mostly positive to the AI</a:t>
            </a:r>
            <a:endParaRPr lang="en-CA" altLang="en-US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432560" y="3905250"/>
            <a:ext cx="6603365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CA" altLang="en-US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LG classifier plays well in the dataset for SA analysis</a:t>
            </a:r>
            <a:endParaRPr lang="en-CA" altLang="en-US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32560" y="5428615"/>
            <a:ext cx="7184390" cy="779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40000"/>
              </a:lnSpc>
            </a:pPr>
            <a:r>
              <a:rPr lang="en-CA" altLang="en-US" sz="1600" dirty="0">
                <a:solidFill>
                  <a:schemeClr val="bg1"/>
                </a:solidFill>
                <a:latin typeface="+mn-ea"/>
                <a:cs typeface="MiSans" panose="00000500000000000000" charset="-122"/>
              </a:rPr>
              <a:t>Social Media with many followers such as forbes is positive and impactive over social medial </a:t>
            </a:r>
            <a:endParaRPr lang="en-CA" altLang="en-US" sz="1600" dirty="0">
              <a:solidFill>
                <a:schemeClr val="bg1"/>
              </a:solidFill>
              <a:latin typeface="+mn-ea"/>
              <a:cs typeface="MiSans" panose="0000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3"/>
          <p:cNvSpPr txBox="1"/>
          <p:nvPr/>
        </p:nvSpPr>
        <p:spPr>
          <a:xfrm flipH="1">
            <a:off x="8688070" y="5132070"/>
            <a:ext cx="2205355" cy="29654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CA" sz="1600" spc="50" dirty="0">
              <a:solidFill>
                <a:schemeClr val="accent1"/>
              </a:solidFill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flipH="1">
            <a:off x="2007235" y="1729740"/>
            <a:ext cx="9416415" cy="12890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altLang="zh-CN" sz="5000" b="1" dirty="0">
                <a:solidFill>
                  <a:schemeClr val="accent1"/>
                </a:solidFill>
                <a:latin typeface="+mj-ea"/>
                <a:cs typeface="MiSans" panose="00000500000000000000" charset="-122"/>
              </a:rPr>
              <a:t>THANK YOU &amp; QUESTIONS</a:t>
            </a:r>
            <a:endParaRPr lang="en-CA" altLang="zh-CN" sz="5000" b="1" dirty="0">
              <a:solidFill>
                <a:schemeClr val="accent1"/>
              </a:solidFill>
              <a:latin typeface="+mj-ea"/>
              <a:cs typeface="MiSans" panose="00000500000000000000" charset="-122"/>
            </a:endParaRPr>
          </a:p>
        </p:txBody>
      </p:sp>
      <p:sp>
        <p:nvSpPr>
          <p:cNvPr id="17" name="文本占位符 13"/>
          <p:cNvSpPr txBox="1"/>
          <p:nvPr/>
        </p:nvSpPr>
        <p:spPr>
          <a:xfrm>
            <a:off x="8872855" y="4739005"/>
            <a:ext cx="2011045" cy="296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tIns="7200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altLang="zh-CN" sz="1800" dirty="0">
                <a:cs typeface="MiSans" panose="00000500000000000000" charset="-122"/>
              </a:rPr>
              <a:t>Vivian Kuang</a:t>
            </a:r>
            <a:endParaRPr lang="en-CA" altLang="zh-CN" sz="1800" dirty="0">
              <a:cs typeface="MiSans" panose="00000500000000000000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 flipH="1">
            <a:off x="2735019" y="2826739"/>
            <a:ext cx="8160313" cy="31542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spc="300" dirty="0">
                <a:solidFill>
                  <a:schemeClr val="accent1"/>
                </a:solidFill>
                <a:latin typeface="+mj-ea"/>
                <a:ea typeface="+mj-ea"/>
              </a:rPr>
              <a:t>THANKS FOR ALL</a:t>
            </a:r>
            <a:endParaRPr lang="en-US" sz="1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PICTURE" val="#557501;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jb3VudCI6OSwiaGRpZCI6Ijc1NDE4YjkwOGUzNTBlZDQ3MzMxYzk4NjZkNWNkYjBiIiwidXNlckNvdW50Ijo2fQ=="/>
  <p:tag name="KSO_WPP_MARK_KEY" val="5d9762ca-9318-4112-9a5b-114018c3038b"/>
  <p:tag name="commondata" val="eyJjb3VudCI6MTAsImhkaWQiOiI3NTQxOGI5MDhlMzUwZWQ0NzMzMWM5ODY2ZDVjZGIwYiIsInVzZXJDb3VudCI6N30="/>
</p:tagLst>
</file>

<file path=ppt/theme/theme1.xml><?xml version="1.0" encoding="utf-8"?>
<a:theme xmlns:a="http://schemas.openxmlformats.org/drawingml/2006/main" name="Office 主题​​">
  <a:themeElements>
    <a:clrScheme name="小云朵-商务百搭">
      <a:dk1>
        <a:sysClr val="windowText" lastClr="000000"/>
      </a:dk1>
      <a:lt1>
        <a:sysClr val="window" lastClr="FFFFFF"/>
      </a:lt1>
      <a:dk2>
        <a:srgbClr val="0C47AF"/>
      </a:dk2>
      <a:lt2>
        <a:srgbClr val="E7E6E6"/>
      </a:lt2>
      <a:accent1>
        <a:srgbClr val="313C5D"/>
      </a:accent1>
      <a:accent2>
        <a:srgbClr val="ECC78A"/>
      </a:accent2>
      <a:accent3>
        <a:srgbClr val="DEEBF7"/>
      </a:accent3>
      <a:accent4>
        <a:srgbClr val="9B846C"/>
      </a:accent4>
      <a:accent5>
        <a:srgbClr val="313C5D"/>
      </a:accent5>
      <a:accent6>
        <a:srgbClr val="CD1A19"/>
      </a:accent6>
      <a:hlink>
        <a:srgbClr val="0563C1"/>
      </a:hlink>
      <a:folHlink>
        <a:srgbClr val="954F72"/>
      </a:folHlink>
    </a:clrScheme>
    <a:fontScheme name="汉仪字体系列">
      <a:majorFont>
        <a:latin typeface="MiSans"/>
        <a:ea typeface="MiSans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WPS 演示</Application>
  <PresentationFormat>宽屏</PresentationFormat>
  <Paragraphs>107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MiSans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云朵</dc:creator>
  <cp:lastModifiedBy>vkuang</cp:lastModifiedBy>
  <cp:revision>584</cp:revision>
  <dcterms:created xsi:type="dcterms:W3CDTF">2020-12-21T03:06:00Z</dcterms:created>
  <dcterms:modified xsi:type="dcterms:W3CDTF">2023-11-14T17:59:38Z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876AA3AC4CB04497BB52785B11A78AD8_13</vt:lpwstr>
  </property>
  <property fmtid="{D5CDD505-2E9C-101B-9397-08002B2CF9AE}" pid="4" name="KSOTemplateUUID">
    <vt:lpwstr>v1.0_mb_coTRdfA/IY+cBZcLe9ykUw==</vt:lpwstr>
  </property>
</Properties>
</file>